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9" r:id="rId8"/>
    <p:sldId id="261" r:id="rId9"/>
    <p:sldId id="270" r:id="rId10"/>
    <p:sldId id="262" r:id="rId11"/>
    <p:sldId id="271" r:id="rId12"/>
    <p:sldId id="272" r:id="rId13"/>
    <p:sldId id="263" r:id="rId14"/>
    <p:sldId id="273" r:id="rId15"/>
    <p:sldId id="274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7F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BADB21-C22B-4642-8D5F-27246961EA90}" v="253" dt="2023-11-01T15:47:00.648"/>
    <p1510:client id="{9BA890A3-3EFD-4E56-AE9A-CBDA8247FA8A}" v="827" dt="2023-10-29T11:35:31.504"/>
    <p1510:client id="{D79C5835-8128-4B92-A87B-B72A6DDC9C12}" v="663" dt="2023-11-01T11:24:57.1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C8697B-5D42-48CD-B8B2-7EEAB4FF719B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2CDDEFD4-9039-4B09-A22A-084E356C960C}">
      <dgm:prSet/>
      <dgm:spPr/>
      <dgm:t>
        <a:bodyPr/>
        <a:lstStyle/>
        <a:p>
          <a:r>
            <a:rPr lang="en-US" dirty="0">
              <a:latin typeface="Times New Roman"/>
              <a:cs typeface="Times New Roman"/>
            </a:rPr>
            <a:t>This is about all the development phases of the project which includes four phases they will be overviewed in this document.</a:t>
          </a:r>
        </a:p>
      </dgm:t>
    </dgm:pt>
    <dgm:pt modelId="{2C7EC5CF-CFF7-4F94-A56F-1DD778C5884C}" type="parTrans" cxnId="{3F644858-3178-4258-905C-7CCF143E569D}">
      <dgm:prSet/>
      <dgm:spPr/>
      <dgm:t>
        <a:bodyPr/>
        <a:lstStyle/>
        <a:p>
          <a:endParaRPr lang="en-US"/>
        </a:p>
      </dgm:t>
    </dgm:pt>
    <dgm:pt modelId="{7DF53410-192B-4E57-ADC1-67544D4519E4}" type="sibTrans" cxnId="{3F644858-3178-4258-905C-7CCF143E569D}">
      <dgm:prSet/>
      <dgm:spPr/>
      <dgm:t>
        <a:bodyPr/>
        <a:lstStyle/>
        <a:p>
          <a:endParaRPr lang="en-US"/>
        </a:p>
      </dgm:t>
    </dgm:pt>
    <dgm:pt modelId="{5646DBCD-AED9-4AF5-ACE0-D66A077115FA}">
      <dgm:prSet/>
      <dgm:spPr/>
      <dgm:t>
        <a:bodyPr/>
        <a:lstStyle/>
        <a:p>
          <a:pPr rtl="0"/>
          <a:r>
            <a:rPr lang="en-US" dirty="0">
              <a:latin typeface="Times New Roman"/>
              <a:cs typeface="Times New Roman"/>
            </a:rPr>
            <a:t>Phase  1</a:t>
          </a:r>
        </a:p>
      </dgm:t>
    </dgm:pt>
    <dgm:pt modelId="{80C9376B-F0DF-4C6F-9171-948F95AFA58E}" type="parTrans" cxnId="{77B8854A-E867-4CA4-B4C2-66CD5E6AB4CF}">
      <dgm:prSet/>
      <dgm:spPr/>
      <dgm:t>
        <a:bodyPr/>
        <a:lstStyle/>
        <a:p>
          <a:endParaRPr lang="en-US"/>
        </a:p>
      </dgm:t>
    </dgm:pt>
    <dgm:pt modelId="{DD50EB15-D799-42B6-ABDC-65A0C3296924}" type="sibTrans" cxnId="{77B8854A-E867-4CA4-B4C2-66CD5E6AB4CF}">
      <dgm:prSet/>
      <dgm:spPr/>
      <dgm:t>
        <a:bodyPr/>
        <a:lstStyle/>
        <a:p>
          <a:endParaRPr lang="en-US"/>
        </a:p>
      </dgm:t>
    </dgm:pt>
    <dgm:pt modelId="{09545BE2-1B3C-4CDB-932A-EAFF7A3E3397}">
      <dgm:prSet/>
      <dgm:spPr/>
      <dgm:t>
        <a:bodyPr/>
        <a:lstStyle/>
        <a:p>
          <a:pPr rtl="0"/>
          <a:r>
            <a:rPr lang="en-US" dirty="0">
              <a:latin typeface="Times New Roman"/>
              <a:cs typeface="Times New Roman"/>
            </a:rPr>
            <a:t>Phase  2 </a:t>
          </a:r>
        </a:p>
      </dgm:t>
    </dgm:pt>
    <dgm:pt modelId="{4A015C97-2E42-4AA9-A117-B20C5FE955A6}" type="parTrans" cxnId="{C6AA1BB0-BC94-4CE6-969C-B66D3FF4DF6F}">
      <dgm:prSet/>
      <dgm:spPr/>
      <dgm:t>
        <a:bodyPr/>
        <a:lstStyle/>
        <a:p>
          <a:endParaRPr lang="en-US"/>
        </a:p>
      </dgm:t>
    </dgm:pt>
    <dgm:pt modelId="{0087A1F8-4AD8-408A-B5B0-575FE96AE707}" type="sibTrans" cxnId="{C6AA1BB0-BC94-4CE6-969C-B66D3FF4DF6F}">
      <dgm:prSet/>
      <dgm:spPr/>
      <dgm:t>
        <a:bodyPr/>
        <a:lstStyle/>
        <a:p>
          <a:endParaRPr lang="en-US"/>
        </a:p>
      </dgm:t>
    </dgm:pt>
    <dgm:pt modelId="{556B80B7-9FD7-4CFA-981A-00805744DF55}">
      <dgm:prSet/>
      <dgm:spPr/>
      <dgm:t>
        <a:bodyPr/>
        <a:lstStyle/>
        <a:p>
          <a:pPr rtl="0"/>
          <a:r>
            <a:rPr lang="en-US" dirty="0">
              <a:latin typeface="Times New Roman"/>
              <a:cs typeface="Times New Roman"/>
            </a:rPr>
            <a:t>Phase  3</a:t>
          </a:r>
        </a:p>
      </dgm:t>
    </dgm:pt>
    <dgm:pt modelId="{53457848-1929-4456-8D3C-A715953025E0}" type="parTrans" cxnId="{B49B68A0-2211-4DB1-962A-22B7150E1600}">
      <dgm:prSet/>
      <dgm:spPr/>
      <dgm:t>
        <a:bodyPr/>
        <a:lstStyle/>
        <a:p>
          <a:endParaRPr lang="en-US"/>
        </a:p>
      </dgm:t>
    </dgm:pt>
    <dgm:pt modelId="{4BA235C0-7515-48F7-8FFB-628A12F37257}" type="sibTrans" cxnId="{B49B68A0-2211-4DB1-962A-22B7150E1600}">
      <dgm:prSet/>
      <dgm:spPr/>
      <dgm:t>
        <a:bodyPr/>
        <a:lstStyle/>
        <a:p>
          <a:endParaRPr lang="en-US"/>
        </a:p>
      </dgm:t>
    </dgm:pt>
    <dgm:pt modelId="{8EBEBCDB-0F2B-4A6A-BBB6-38EF817160FE}">
      <dgm:prSet/>
      <dgm:spPr/>
      <dgm:t>
        <a:bodyPr/>
        <a:lstStyle/>
        <a:p>
          <a:r>
            <a:rPr lang="en-US" dirty="0">
              <a:latin typeface="Times New Roman"/>
              <a:cs typeface="Times New Roman"/>
            </a:rPr>
            <a:t>Phase 4</a:t>
          </a:r>
        </a:p>
      </dgm:t>
    </dgm:pt>
    <dgm:pt modelId="{F0451423-AB9F-471B-9ADE-336594928481}" type="parTrans" cxnId="{4945912B-E573-4C36-B97D-DA5A1AD32ED4}">
      <dgm:prSet/>
      <dgm:spPr/>
      <dgm:t>
        <a:bodyPr/>
        <a:lstStyle/>
        <a:p>
          <a:endParaRPr lang="en-US"/>
        </a:p>
      </dgm:t>
    </dgm:pt>
    <dgm:pt modelId="{7DC785E2-9A94-4012-BA6A-9A4EE9CDAED1}" type="sibTrans" cxnId="{4945912B-E573-4C36-B97D-DA5A1AD32ED4}">
      <dgm:prSet/>
      <dgm:spPr/>
      <dgm:t>
        <a:bodyPr/>
        <a:lstStyle/>
        <a:p>
          <a:endParaRPr lang="en-US"/>
        </a:p>
      </dgm:t>
    </dgm:pt>
    <dgm:pt modelId="{8362720A-6093-4C01-9222-606659940CB8}" type="pres">
      <dgm:prSet presAssocID="{07C8697B-5D42-48CD-B8B2-7EEAB4FF719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5DE9B19-D968-44EC-88BE-A36E2155A3FB}" type="pres">
      <dgm:prSet presAssocID="{2CDDEFD4-9039-4B09-A22A-084E356C960C}" presName="hierRoot1" presStyleCnt="0"/>
      <dgm:spPr/>
    </dgm:pt>
    <dgm:pt modelId="{8D098E43-33E5-49D5-A8B0-12648D4974C0}" type="pres">
      <dgm:prSet presAssocID="{2CDDEFD4-9039-4B09-A22A-084E356C960C}" presName="composite" presStyleCnt="0"/>
      <dgm:spPr/>
    </dgm:pt>
    <dgm:pt modelId="{C5EB2983-4FD9-420D-BBA8-6525DAE22BCE}" type="pres">
      <dgm:prSet presAssocID="{2CDDEFD4-9039-4B09-A22A-084E356C960C}" presName="background" presStyleLbl="node0" presStyleIdx="0" presStyleCnt="5"/>
      <dgm:spPr/>
    </dgm:pt>
    <dgm:pt modelId="{E4A3A15A-49BD-45EE-9AF7-5F04A1F79F11}" type="pres">
      <dgm:prSet presAssocID="{2CDDEFD4-9039-4B09-A22A-084E356C960C}" presName="text" presStyleLbl="fgAcc0" presStyleIdx="0" presStyleCnt="5">
        <dgm:presLayoutVars>
          <dgm:chPref val="3"/>
        </dgm:presLayoutVars>
      </dgm:prSet>
      <dgm:spPr/>
    </dgm:pt>
    <dgm:pt modelId="{C887329B-EDFB-41BC-9A50-57AE4EEA8F0B}" type="pres">
      <dgm:prSet presAssocID="{2CDDEFD4-9039-4B09-A22A-084E356C960C}" presName="hierChild2" presStyleCnt="0"/>
      <dgm:spPr/>
    </dgm:pt>
    <dgm:pt modelId="{4DD06434-FB24-4681-8116-A9B4F4B8A550}" type="pres">
      <dgm:prSet presAssocID="{5646DBCD-AED9-4AF5-ACE0-D66A077115FA}" presName="hierRoot1" presStyleCnt="0"/>
      <dgm:spPr/>
    </dgm:pt>
    <dgm:pt modelId="{860E602D-5CF2-4A02-8669-3B99F2E1D64B}" type="pres">
      <dgm:prSet presAssocID="{5646DBCD-AED9-4AF5-ACE0-D66A077115FA}" presName="composite" presStyleCnt="0"/>
      <dgm:spPr/>
    </dgm:pt>
    <dgm:pt modelId="{34F29F52-4BFB-4104-B883-9E80D5DB640E}" type="pres">
      <dgm:prSet presAssocID="{5646DBCD-AED9-4AF5-ACE0-D66A077115FA}" presName="background" presStyleLbl="node0" presStyleIdx="1" presStyleCnt="5"/>
      <dgm:spPr/>
    </dgm:pt>
    <dgm:pt modelId="{774EA202-5C2C-471C-A6BE-FC235FAEB3A5}" type="pres">
      <dgm:prSet presAssocID="{5646DBCD-AED9-4AF5-ACE0-D66A077115FA}" presName="text" presStyleLbl="fgAcc0" presStyleIdx="1" presStyleCnt="5">
        <dgm:presLayoutVars>
          <dgm:chPref val="3"/>
        </dgm:presLayoutVars>
      </dgm:prSet>
      <dgm:spPr/>
    </dgm:pt>
    <dgm:pt modelId="{0024A9A9-A626-4697-8D84-BB0F2BD3CD01}" type="pres">
      <dgm:prSet presAssocID="{5646DBCD-AED9-4AF5-ACE0-D66A077115FA}" presName="hierChild2" presStyleCnt="0"/>
      <dgm:spPr/>
    </dgm:pt>
    <dgm:pt modelId="{A7F0B051-C00A-4960-BBBB-21F3B51C031C}" type="pres">
      <dgm:prSet presAssocID="{09545BE2-1B3C-4CDB-932A-EAFF7A3E3397}" presName="hierRoot1" presStyleCnt="0"/>
      <dgm:spPr/>
    </dgm:pt>
    <dgm:pt modelId="{3FFC98B1-1C04-4214-9B34-971D47AD919E}" type="pres">
      <dgm:prSet presAssocID="{09545BE2-1B3C-4CDB-932A-EAFF7A3E3397}" presName="composite" presStyleCnt="0"/>
      <dgm:spPr/>
    </dgm:pt>
    <dgm:pt modelId="{CB8F2E6E-D1A5-45FC-9575-35C7EBC2C673}" type="pres">
      <dgm:prSet presAssocID="{09545BE2-1B3C-4CDB-932A-EAFF7A3E3397}" presName="background" presStyleLbl="node0" presStyleIdx="2" presStyleCnt="5"/>
      <dgm:spPr/>
    </dgm:pt>
    <dgm:pt modelId="{859C2E47-50E4-48A2-AB8B-185F7E59BAAB}" type="pres">
      <dgm:prSet presAssocID="{09545BE2-1B3C-4CDB-932A-EAFF7A3E3397}" presName="text" presStyleLbl="fgAcc0" presStyleIdx="2" presStyleCnt="5">
        <dgm:presLayoutVars>
          <dgm:chPref val="3"/>
        </dgm:presLayoutVars>
      </dgm:prSet>
      <dgm:spPr/>
    </dgm:pt>
    <dgm:pt modelId="{3731004E-8E65-46F4-B3C5-E314F5DAF952}" type="pres">
      <dgm:prSet presAssocID="{09545BE2-1B3C-4CDB-932A-EAFF7A3E3397}" presName="hierChild2" presStyleCnt="0"/>
      <dgm:spPr/>
    </dgm:pt>
    <dgm:pt modelId="{A655946F-A7E2-4972-8850-FA83F90FCB89}" type="pres">
      <dgm:prSet presAssocID="{556B80B7-9FD7-4CFA-981A-00805744DF55}" presName="hierRoot1" presStyleCnt="0"/>
      <dgm:spPr/>
    </dgm:pt>
    <dgm:pt modelId="{4F709784-340C-47CD-8814-58967CA72AB9}" type="pres">
      <dgm:prSet presAssocID="{556B80B7-9FD7-4CFA-981A-00805744DF55}" presName="composite" presStyleCnt="0"/>
      <dgm:spPr/>
    </dgm:pt>
    <dgm:pt modelId="{CE7A88FF-A33F-4F91-AC21-201894569035}" type="pres">
      <dgm:prSet presAssocID="{556B80B7-9FD7-4CFA-981A-00805744DF55}" presName="background" presStyleLbl="node0" presStyleIdx="3" presStyleCnt="5"/>
      <dgm:spPr/>
    </dgm:pt>
    <dgm:pt modelId="{6E39532A-C56A-443C-AFCB-841DDAF826AB}" type="pres">
      <dgm:prSet presAssocID="{556B80B7-9FD7-4CFA-981A-00805744DF55}" presName="text" presStyleLbl="fgAcc0" presStyleIdx="3" presStyleCnt="5">
        <dgm:presLayoutVars>
          <dgm:chPref val="3"/>
        </dgm:presLayoutVars>
      </dgm:prSet>
      <dgm:spPr/>
    </dgm:pt>
    <dgm:pt modelId="{7506B1B2-258B-489A-A619-FC9FF4D5F50D}" type="pres">
      <dgm:prSet presAssocID="{556B80B7-9FD7-4CFA-981A-00805744DF55}" presName="hierChild2" presStyleCnt="0"/>
      <dgm:spPr/>
    </dgm:pt>
    <dgm:pt modelId="{8A94CE1C-1831-4CAD-9ECD-F94517BDB0D5}" type="pres">
      <dgm:prSet presAssocID="{8EBEBCDB-0F2B-4A6A-BBB6-38EF817160FE}" presName="hierRoot1" presStyleCnt="0"/>
      <dgm:spPr/>
    </dgm:pt>
    <dgm:pt modelId="{25B0D06E-FF93-4D18-8BAE-DBDF44FF7122}" type="pres">
      <dgm:prSet presAssocID="{8EBEBCDB-0F2B-4A6A-BBB6-38EF817160FE}" presName="composite" presStyleCnt="0"/>
      <dgm:spPr/>
    </dgm:pt>
    <dgm:pt modelId="{C658E318-9235-4EF2-A4EF-7AD033C89D9A}" type="pres">
      <dgm:prSet presAssocID="{8EBEBCDB-0F2B-4A6A-BBB6-38EF817160FE}" presName="background" presStyleLbl="node0" presStyleIdx="4" presStyleCnt="5"/>
      <dgm:spPr/>
    </dgm:pt>
    <dgm:pt modelId="{566C71D4-BB9F-4E38-8AF0-7A7E763875C9}" type="pres">
      <dgm:prSet presAssocID="{8EBEBCDB-0F2B-4A6A-BBB6-38EF817160FE}" presName="text" presStyleLbl="fgAcc0" presStyleIdx="4" presStyleCnt="5">
        <dgm:presLayoutVars>
          <dgm:chPref val="3"/>
        </dgm:presLayoutVars>
      </dgm:prSet>
      <dgm:spPr/>
    </dgm:pt>
    <dgm:pt modelId="{22837AE3-3938-4470-86EB-4A0F75FB3C5C}" type="pres">
      <dgm:prSet presAssocID="{8EBEBCDB-0F2B-4A6A-BBB6-38EF817160FE}" presName="hierChild2" presStyleCnt="0"/>
      <dgm:spPr/>
    </dgm:pt>
  </dgm:ptLst>
  <dgm:cxnLst>
    <dgm:cxn modelId="{9B47AC0E-77F2-4317-AA76-4AC4418B8E10}" type="presOf" srcId="{2CDDEFD4-9039-4B09-A22A-084E356C960C}" destId="{E4A3A15A-49BD-45EE-9AF7-5F04A1F79F11}" srcOrd="0" destOrd="0" presId="urn:microsoft.com/office/officeart/2005/8/layout/hierarchy1"/>
    <dgm:cxn modelId="{AB9FDC16-F187-4C32-823E-6C93E0D89E1D}" type="presOf" srcId="{09545BE2-1B3C-4CDB-932A-EAFF7A3E3397}" destId="{859C2E47-50E4-48A2-AB8B-185F7E59BAAB}" srcOrd="0" destOrd="0" presId="urn:microsoft.com/office/officeart/2005/8/layout/hierarchy1"/>
    <dgm:cxn modelId="{6A575D1D-6016-4AC9-81B2-0BB6501FAE37}" type="presOf" srcId="{8EBEBCDB-0F2B-4A6A-BBB6-38EF817160FE}" destId="{566C71D4-BB9F-4E38-8AF0-7A7E763875C9}" srcOrd="0" destOrd="0" presId="urn:microsoft.com/office/officeart/2005/8/layout/hierarchy1"/>
    <dgm:cxn modelId="{49B42A29-5CC1-4785-BCF7-DDCA53394617}" type="presOf" srcId="{5646DBCD-AED9-4AF5-ACE0-D66A077115FA}" destId="{774EA202-5C2C-471C-A6BE-FC235FAEB3A5}" srcOrd="0" destOrd="0" presId="urn:microsoft.com/office/officeart/2005/8/layout/hierarchy1"/>
    <dgm:cxn modelId="{4945912B-E573-4C36-B97D-DA5A1AD32ED4}" srcId="{07C8697B-5D42-48CD-B8B2-7EEAB4FF719B}" destId="{8EBEBCDB-0F2B-4A6A-BBB6-38EF817160FE}" srcOrd="4" destOrd="0" parTransId="{F0451423-AB9F-471B-9ADE-336594928481}" sibTransId="{7DC785E2-9A94-4012-BA6A-9A4EE9CDAED1}"/>
    <dgm:cxn modelId="{16881544-EB74-4AD3-97BB-E5924A42A5FB}" type="presOf" srcId="{556B80B7-9FD7-4CFA-981A-00805744DF55}" destId="{6E39532A-C56A-443C-AFCB-841DDAF826AB}" srcOrd="0" destOrd="0" presId="urn:microsoft.com/office/officeart/2005/8/layout/hierarchy1"/>
    <dgm:cxn modelId="{77B8854A-E867-4CA4-B4C2-66CD5E6AB4CF}" srcId="{07C8697B-5D42-48CD-B8B2-7EEAB4FF719B}" destId="{5646DBCD-AED9-4AF5-ACE0-D66A077115FA}" srcOrd="1" destOrd="0" parTransId="{80C9376B-F0DF-4C6F-9171-948F95AFA58E}" sibTransId="{DD50EB15-D799-42B6-ABDC-65A0C3296924}"/>
    <dgm:cxn modelId="{3F644858-3178-4258-905C-7CCF143E569D}" srcId="{07C8697B-5D42-48CD-B8B2-7EEAB4FF719B}" destId="{2CDDEFD4-9039-4B09-A22A-084E356C960C}" srcOrd="0" destOrd="0" parTransId="{2C7EC5CF-CFF7-4F94-A56F-1DD778C5884C}" sibTransId="{7DF53410-192B-4E57-ADC1-67544D4519E4}"/>
    <dgm:cxn modelId="{B49B68A0-2211-4DB1-962A-22B7150E1600}" srcId="{07C8697B-5D42-48CD-B8B2-7EEAB4FF719B}" destId="{556B80B7-9FD7-4CFA-981A-00805744DF55}" srcOrd="3" destOrd="0" parTransId="{53457848-1929-4456-8D3C-A715953025E0}" sibTransId="{4BA235C0-7515-48F7-8FFB-628A12F37257}"/>
    <dgm:cxn modelId="{C6AA1BB0-BC94-4CE6-969C-B66D3FF4DF6F}" srcId="{07C8697B-5D42-48CD-B8B2-7EEAB4FF719B}" destId="{09545BE2-1B3C-4CDB-932A-EAFF7A3E3397}" srcOrd="2" destOrd="0" parTransId="{4A015C97-2E42-4AA9-A117-B20C5FE955A6}" sibTransId="{0087A1F8-4AD8-408A-B5B0-575FE96AE707}"/>
    <dgm:cxn modelId="{7FFB92FD-B8D1-466F-AA5C-C454E354E61B}" type="presOf" srcId="{07C8697B-5D42-48CD-B8B2-7EEAB4FF719B}" destId="{8362720A-6093-4C01-9222-606659940CB8}" srcOrd="0" destOrd="0" presId="urn:microsoft.com/office/officeart/2005/8/layout/hierarchy1"/>
    <dgm:cxn modelId="{68245BAF-9F0E-420A-BF70-31C775657132}" type="presParOf" srcId="{8362720A-6093-4C01-9222-606659940CB8}" destId="{25DE9B19-D968-44EC-88BE-A36E2155A3FB}" srcOrd="0" destOrd="0" presId="urn:microsoft.com/office/officeart/2005/8/layout/hierarchy1"/>
    <dgm:cxn modelId="{2E7E2AF0-35D4-49B2-9435-9C79FCB9C7DD}" type="presParOf" srcId="{25DE9B19-D968-44EC-88BE-A36E2155A3FB}" destId="{8D098E43-33E5-49D5-A8B0-12648D4974C0}" srcOrd="0" destOrd="0" presId="urn:microsoft.com/office/officeart/2005/8/layout/hierarchy1"/>
    <dgm:cxn modelId="{82E7CB7B-AB60-4FF1-8363-39F4E3873A5C}" type="presParOf" srcId="{8D098E43-33E5-49D5-A8B0-12648D4974C0}" destId="{C5EB2983-4FD9-420D-BBA8-6525DAE22BCE}" srcOrd="0" destOrd="0" presId="urn:microsoft.com/office/officeart/2005/8/layout/hierarchy1"/>
    <dgm:cxn modelId="{E781F073-62CE-4276-A3C0-CAE5B7D69DC5}" type="presParOf" srcId="{8D098E43-33E5-49D5-A8B0-12648D4974C0}" destId="{E4A3A15A-49BD-45EE-9AF7-5F04A1F79F11}" srcOrd="1" destOrd="0" presId="urn:microsoft.com/office/officeart/2005/8/layout/hierarchy1"/>
    <dgm:cxn modelId="{03E457B6-B7F7-43E3-9DCA-893E6FFECCC9}" type="presParOf" srcId="{25DE9B19-D968-44EC-88BE-A36E2155A3FB}" destId="{C887329B-EDFB-41BC-9A50-57AE4EEA8F0B}" srcOrd="1" destOrd="0" presId="urn:microsoft.com/office/officeart/2005/8/layout/hierarchy1"/>
    <dgm:cxn modelId="{CDF3C29D-6271-46C4-B2A4-D484BD8B01C3}" type="presParOf" srcId="{8362720A-6093-4C01-9222-606659940CB8}" destId="{4DD06434-FB24-4681-8116-A9B4F4B8A550}" srcOrd="1" destOrd="0" presId="urn:microsoft.com/office/officeart/2005/8/layout/hierarchy1"/>
    <dgm:cxn modelId="{6AC0816F-3900-4C06-8F53-50676CBC219A}" type="presParOf" srcId="{4DD06434-FB24-4681-8116-A9B4F4B8A550}" destId="{860E602D-5CF2-4A02-8669-3B99F2E1D64B}" srcOrd="0" destOrd="0" presId="urn:microsoft.com/office/officeart/2005/8/layout/hierarchy1"/>
    <dgm:cxn modelId="{802319D4-6978-49DF-8327-7C6B070B9A3E}" type="presParOf" srcId="{860E602D-5CF2-4A02-8669-3B99F2E1D64B}" destId="{34F29F52-4BFB-4104-B883-9E80D5DB640E}" srcOrd="0" destOrd="0" presId="urn:microsoft.com/office/officeart/2005/8/layout/hierarchy1"/>
    <dgm:cxn modelId="{0966328D-B226-4468-99AE-1F773A5A3937}" type="presParOf" srcId="{860E602D-5CF2-4A02-8669-3B99F2E1D64B}" destId="{774EA202-5C2C-471C-A6BE-FC235FAEB3A5}" srcOrd="1" destOrd="0" presId="urn:microsoft.com/office/officeart/2005/8/layout/hierarchy1"/>
    <dgm:cxn modelId="{077A414E-B607-4BAD-B1EB-DE9AC0395C43}" type="presParOf" srcId="{4DD06434-FB24-4681-8116-A9B4F4B8A550}" destId="{0024A9A9-A626-4697-8D84-BB0F2BD3CD01}" srcOrd="1" destOrd="0" presId="urn:microsoft.com/office/officeart/2005/8/layout/hierarchy1"/>
    <dgm:cxn modelId="{10C96B88-F0F8-47ED-B715-92BAB08B6339}" type="presParOf" srcId="{8362720A-6093-4C01-9222-606659940CB8}" destId="{A7F0B051-C00A-4960-BBBB-21F3B51C031C}" srcOrd="2" destOrd="0" presId="urn:microsoft.com/office/officeart/2005/8/layout/hierarchy1"/>
    <dgm:cxn modelId="{120EBA98-DCE5-4FE3-985C-024CA55AC461}" type="presParOf" srcId="{A7F0B051-C00A-4960-BBBB-21F3B51C031C}" destId="{3FFC98B1-1C04-4214-9B34-971D47AD919E}" srcOrd="0" destOrd="0" presId="urn:microsoft.com/office/officeart/2005/8/layout/hierarchy1"/>
    <dgm:cxn modelId="{5AF5AEA3-BBCA-4782-B42A-09776ECCE4D7}" type="presParOf" srcId="{3FFC98B1-1C04-4214-9B34-971D47AD919E}" destId="{CB8F2E6E-D1A5-45FC-9575-35C7EBC2C673}" srcOrd="0" destOrd="0" presId="urn:microsoft.com/office/officeart/2005/8/layout/hierarchy1"/>
    <dgm:cxn modelId="{6C9BCF33-B7CC-4E2C-9A3A-007AA19956C6}" type="presParOf" srcId="{3FFC98B1-1C04-4214-9B34-971D47AD919E}" destId="{859C2E47-50E4-48A2-AB8B-185F7E59BAAB}" srcOrd="1" destOrd="0" presId="urn:microsoft.com/office/officeart/2005/8/layout/hierarchy1"/>
    <dgm:cxn modelId="{0A6C395F-3402-4BF9-84FE-6960F9034D10}" type="presParOf" srcId="{A7F0B051-C00A-4960-BBBB-21F3B51C031C}" destId="{3731004E-8E65-46F4-B3C5-E314F5DAF952}" srcOrd="1" destOrd="0" presId="urn:microsoft.com/office/officeart/2005/8/layout/hierarchy1"/>
    <dgm:cxn modelId="{DB8B883B-21C3-47B1-BECD-D559A3505DD8}" type="presParOf" srcId="{8362720A-6093-4C01-9222-606659940CB8}" destId="{A655946F-A7E2-4972-8850-FA83F90FCB89}" srcOrd="3" destOrd="0" presId="urn:microsoft.com/office/officeart/2005/8/layout/hierarchy1"/>
    <dgm:cxn modelId="{C9F8F764-8F9A-4670-8A8C-D6CC7467849D}" type="presParOf" srcId="{A655946F-A7E2-4972-8850-FA83F90FCB89}" destId="{4F709784-340C-47CD-8814-58967CA72AB9}" srcOrd="0" destOrd="0" presId="urn:microsoft.com/office/officeart/2005/8/layout/hierarchy1"/>
    <dgm:cxn modelId="{2A69044E-25F5-4F36-B155-E84487E3CC5F}" type="presParOf" srcId="{4F709784-340C-47CD-8814-58967CA72AB9}" destId="{CE7A88FF-A33F-4F91-AC21-201894569035}" srcOrd="0" destOrd="0" presId="urn:microsoft.com/office/officeart/2005/8/layout/hierarchy1"/>
    <dgm:cxn modelId="{22E698A6-58FB-4C35-A542-411ED9C0E4AB}" type="presParOf" srcId="{4F709784-340C-47CD-8814-58967CA72AB9}" destId="{6E39532A-C56A-443C-AFCB-841DDAF826AB}" srcOrd="1" destOrd="0" presId="urn:microsoft.com/office/officeart/2005/8/layout/hierarchy1"/>
    <dgm:cxn modelId="{05396FB1-6A3C-4EA2-883C-06BA2A7DA0B6}" type="presParOf" srcId="{A655946F-A7E2-4972-8850-FA83F90FCB89}" destId="{7506B1B2-258B-489A-A619-FC9FF4D5F50D}" srcOrd="1" destOrd="0" presId="urn:microsoft.com/office/officeart/2005/8/layout/hierarchy1"/>
    <dgm:cxn modelId="{BD60B72A-B056-4B54-A49D-30B83B0E5A9A}" type="presParOf" srcId="{8362720A-6093-4C01-9222-606659940CB8}" destId="{8A94CE1C-1831-4CAD-9ECD-F94517BDB0D5}" srcOrd="4" destOrd="0" presId="urn:microsoft.com/office/officeart/2005/8/layout/hierarchy1"/>
    <dgm:cxn modelId="{F348D92E-9D9B-4562-8533-740EC3168E5F}" type="presParOf" srcId="{8A94CE1C-1831-4CAD-9ECD-F94517BDB0D5}" destId="{25B0D06E-FF93-4D18-8BAE-DBDF44FF7122}" srcOrd="0" destOrd="0" presId="urn:microsoft.com/office/officeart/2005/8/layout/hierarchy1"/>
    <dgm:cxn modelId="{3800563C-6E27-4800-991D-C9E8A43E4398}" type="presParOf" srcId="{25B0D06E-FF93-4D18-8BAE-DBDF44FF7122}" destId="{C658E318-9235-4EF2-A4EF-7AD033C89D9A}" srcOrd="0" destOrd="0" presId="urn:microsoft.com/office/officeart/2005/8/layout/hierarchy1"/>
    <dgm:cxn modelId="{4C104F01-31A8-40BD-91AF-87E4CC751DB2}" type="presParOf" srcId="{25B0D06E-FF93-4D18-8BAE-DBDF44FF7122}" destId="{566C71D4-BB9F-4E38-8AF0-7A7E763875C9}" srcOrd="1" destOrd="0" presId="urn:microsoft.com/office/officeart/2005/8/layout/hierarchy1"/>
    <dgm:cxn modelId="{EC58560A-73DB-4C0F-BDF5-A9590634D07C}" type="presParOf" srcId="{8A94CE1C-1831-4CAD-9ECD-F94517BDB0D5}" destId="{22837AE3-3938-4470-86EB-4A0F75FB3C5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EB2983-4FD9-420D-BBA8-6525DAE22BCE}">
      <dsp:nvSpPr>
        <dsp:cNvPr id="0" name=""/>
        <dsp:cNvSpPr/>
      </dsp:nvSpPr>
      <dsp:spPr>
        <a:xfrm>
          <a:off x="3895" y="2195464"/>
          <a:ext cx="1898008" cy="120523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A3A15A-49BD-45EE-9AF7-5F04A1F79F11}">
      <dsp:nvSpPr>
        <dsp:cNvPr id="0" name=""/>
        <dsp:cNvSpPr/>
      </dsp:nvSpPr>
      <dsp:spPr>
        <a:xfrm>
          <a:off x="214784" y="2395809"/>
          <a:ext cx="1898008" cy="120523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Times New Roman"/>
              <a:cs typeface="Times New Roman"/>
            </a:rPr>
            <a:t>This is about all the development phases of the project which includes four phases they will be overviewed in this document.</a:t>
          </a:r>
        </a:p>
      </dsp:txBody>
      <dsp:txXfrm>
        <a:off x="250084" y="2431109"/>
        <a:ext cx="1827408" cy="1134635"/>
      </dsp:txXfrm>
    </dsp:sp>
    <dsp:sp modelId="{34F29F52-4BFB-4104-B883-9E80D5DB640E}">
      <dsp:nvSpPr>
        <dsp:cNvPr id="0" name=""/>
        <dsp:cNvSpPr/>
      </dsp:nvSpPr>
      <dsp:spPr>
        <a:xfrm>
          <a:off x="2323683" y="2195464"/>
          <a:ext cx="1898008" cy="120523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4EA202-5C2C-471C-A6BE-FC235FAEB3A5}">
      <dsp:nvSpPr>
        <dsp:cNvPr id="0" name=""/>
        <dsp:cNvSpPr/>
      </dsp:nvSpPr>
      <dsp:spPr>
        <a:xfrm>
          <a:off x="2534572" y="2395809"/>
          <a:ext cx="1898008" cy="120523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Times New Roman"/>
              <a:cs typeface="Times New Roman"/>
            </a:rPr>
            <a:t>Phase  1</a:t>
          </a:r>
        </a:p>
      </dsp:txBody>
      <dsp:txXfrm>
        <a:off x="2569872" y="2431109"/>
        <a:ext cx="1827408" cy="1134635"/>
      </dsp:txXfrm>
    </dsp:sp>
    <dsp:sp modelId="{CB8F2E6E-D1A5-45FC-9575-35C7EBC2C673}">
      <dsp:nvSpPr>
        <dsp:cNvPr id="0" name=""/>
        <dsp:cNvSpPr/>
      </dsp:nvSpPr>
      <dsp:spPr>
        <a:xfrm>
          <a:off x="4643470" y="2195464"/>
          <a:ext cx="1898008" cy="120523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9C2E47-50E4-48A2-AB8B-185F7E59BAAB}">
      <dsp:nvSpPr>
        <dsp:cNvPr id="0" name=""/>
        <dsp:cNvSpPr/>
      </dsp:nvSpPr>
      <dsp:spPr>
        <a:xfrm>
          <a:off x="4854360" y="2395809"/>
          <a:ext cx="1898008" cy="120523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Times New Roman"/>
              <a:cs typeface="Times New Roman"/>
            </a:rPr>
            <a:t>Phase  2 </a:t>
          </a:r>
        </a:p>
      </dsp:txBody>
      <dsp:txXfrm>
        <a:off x="4889660" y="2431109"/>
        <a:ext cx="1827408" cy="1134635"/>
      </dsp:txXfrm>
    </dsp:sp>
    <dsp:sp modelId="{CE7A88FF-A33F-4F91-AC21-201894569035}">
      <dsp:nvSpPr>
        <dsp:cNvPr id="0" name=""/>
        <dsp:cNvSpPr/>
      </dsp:nvSpPr>
      <dsp:spPr>
        <a:xfrm>
          <a:off x="6963258" y="2195464"/>
          <a:ext cx="1898008" cy="120523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39532A-C56A-443C-AFCB-841DDAF826AB}">
      <dsp:nvSpPr>
        <dsp:cNvPr id="0" name=""/>
        <dsp:cNvSpPr/>
      </dsp:nvSpPr>
      <dsp:spPr>
        <a:xfrm>
          <a:off x="7174148" y="2395809"/>
          <a:ext cx="1898008" cy="120523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Times New Roman"/>
              <a:cs typeface="Times New Roman"/>
            </a:rPr>
            <a:t>Phase  3</a:t>
          </a:r>
        </a:p>
      </dsp:txBody>
      <dsp:txXfrm>
        <a:off x="7209448" y="2431109"/>
        <a:ext cx="1827408" cy="1134635"/>
      </dsp:txXfrm>
    </dsp:sp>
    <dsp:sp modelId="{C658E318-9235-4EF2-A4EF-7AD033C89D9A}">
      <dsp:nvSpPr>
        <dsp:cNvPr id="0" name=""/>
        <dsp:cNvSpPr/>
      </dsp:nvSpPr>
      <dsp:spPr>
        <a:xfrm>
          <a:off x="9283046" y="2195464"/>
          <a:ext cx="1898008" cy="120523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6C71D4-BB9F-4E38-8AF0-7A7E763875C9}">
      <dsp:nvSpPr>
        <dsp:cNvPr id="0" name=""/>
        <dsp:cNvSpPr/>
      </dsp:nvSpPr>
      <dsp:spPr>
        <a:xfrm>
          <a:off x="9493936" y="2395809"/>
          <a:ext cx="1898008" cy="120523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Times New Roman"/>
              <a:cs typeface="Times New Roman"/>
            </a:rPr>
            <a:t>Phase 4</a:t>
          </a:r>
        </a:p>
      </dsp:txBody>
      <dsp:txXfrm>
        <a:off x="9529236" y="2431109"/>
        <a:ext cx="1827408" cy="11346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149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10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8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464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351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733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01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352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625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996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743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8798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75279887@N05/6914441342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flickr.com/photos/-heinecke-/4406341989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cherlund.blogspot.com/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/3.0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treversity.com/tag/design-thinking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.report/tsifrovoy-kazahstan-peredovyie-tehnologii-zhdut-osvoeniya/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0612EC-FF95-4B09-6715-8C35415E1B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2002" b="12998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Big Data Analysis With IBM Databases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Times New Roman"/>
                <a:cs typeface="Calibri"/>
              </a:rPr>
              <a:t>Cloud Computing Project Documentation </a:t>
            </a:r>
            <a:endParaRPr lang="en-US">
              <a:solidFill>
                <a:srgbClr val="FFFFFF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sign&#10;&#10;Description automatically generated">
            <a:extLst>
              <a:ext uri="{FF2B5EF4-FFF2-40B4-BE49-F238E27FC236}">
                <a16:creationId xmlns:a16="http://schemas.microsoft.com/office/drawing/2014/main" id="{F8D023FE-37DB-32C6-9C93-5C8D2E79EC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60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3F6BCF-0721-BF11-1C25-DFE9BC2A9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Phase 3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55D81-DA06-7C7B-6A03-F0E81EB42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                              Database Setup and Data Analysis</a:t>
            </a:r>
            <a:endParaRPr lang="en-US">
              <a:solidFill>
                <a:srgbClr val="FFFFFF"/>
              </a:solidFill>
              <a:latin typeface="Calibri"/>
              <a:ea typeface="+mn-lt"/>
              <a:cs typeface="Calibri"/>
            </a:endParaRPr>
          </a:p>
          <a:p>
            <a:pPr>
              <a:buNone/>
            </a:pPr>
            <a:endParaRPr lang="en-US">
              <a:solidFill>
                <a:srgbClr val="FFFFFF"/>
              </a:solidFill>
              <a:latin typeface="Times New Roman"/>
              <a:ea typeface="+mn-lt"/>
              <a:cs typeface="Times New Roman"/>
            </a:endParaRPr>
          </a:p>
          <a:p>
            <a:r>
              <a:rPr lang="en-US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We began by creating an IBM Cloud account and selected the appropriate database service, opting for Db2 as our database management system.</a:t>
            </a:r>
            <a:endParaRPr lang="en-US">
              <a:solidFill>
                <a:srgbClr val="FFFFFF"/>
              </a:solidFill>
              <a:latin typeface="Times New Roman"/>
              <a:cs typeface="Calibri" panose="020F0502020204030204"/>
            </a:endParaRPr>
          </a:p>
          <a:p>
            <a:r>
              <a:rPr lang="en-US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Utilizing advanced machine learning algorithms to perform customer segmentation and predictive analysis.</a:t>
            </a:r>
            <a:endParaRPr lang="en-US">
              <a:solidFill>
                <a:srgbClr val="FFFFFF"/>
              </a:solidFill>
              <a:latin typeface="Times New Roman"/>
              <a:cs typeface="Times New Roman"/>
            </a:endParaRPr>
          </a:p>
          <a:p>
            <a:r>
              <a:rPr lang="en-US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Analyzing customer behavior patterns, including click-through rates, conversion rates, and purchase history.</a:t>
            </a:r>
            <a:endParaRPr lang="en-US">
              <a:solidFill>
                <a:srgbClr val="FFFFFF"/>
              </a:solidFill>
              <a:latin typeface="Times New Roman"/>
              <a:cs typeface="Times New Roman"/>
            </a:endParaRPr>
          </a:p>
          <a:p>
            <a:endParaRPr lang="en-US">
              <a:solidFill>
                <a:srgbClr val="FFFFFF"/>
              </a:solidFill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F1E75A-6014-CF43-9815-CD9ACE5000BA}"/>
              </a:ext>
            </a:extLst>
          </p:cNvPr>
          <p:cNvSpPr txBox="1"/>
          <p:nvPr/>
        </p:nvSpPr>
        <p:spPr>
          <a:xfrm>
            <a:off x="9990756" y="6657945"/>
            <a:ext cx="220124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7460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303C86C0-4A6A-7AEE-AE03-F4D13C557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14" y="1539688"/>
            <a:ext cx="2496060" cy="3229536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F9E739B-4D87-E5C0-0F19-C505ADC0F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837" y="1539689"/>
            <a:ext cx="2496060" cy="3229536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AA73DEB-13ED-377A-F4A3-72B18C615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985" y="1539688"/>
            <a:ext cx="2496060" cy="3229536"/>
          </a:xfrm>
          <a:prstGeom prst="rect">
            <a:avLst/>
          </a:prstGeom>
        </p:spPr>
      </p:pic>
      <p:pic>
        <p:nvPicPr>
          <p:cNvPr id="8" name="Picture 7" descr="A screenshot of a form&#10;&#10;Description automatically generated">
            <a:extLst>
              <a:ext uri="{FF2B5EF4-FFF2-40B4-BE49-F238E27FC236}">
                <a16:creationId xmlns:a16="http://schemas.microsoft.com/office/drawing/2014/main" id="{4CFEA739-FF3E-18AE-0AAB-04227D45C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2429" y="1545291"/>
            <a:ext cx="2507877" cy="324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756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1933018-E80B-9F4A-81FF-2A56AAE5A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3" y="1432037"/>
            <a:ext cx="2496670" cy="3545688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F504542-83C5-B360-B3F4-B75360FA0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135" y="1432039"/>
            <a:ext cx="2575111" cy="354568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62FDAE8-4311-7548-DBEA-9B80198C1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9956" y="1438835"/>
            <a:ext cx="2910677" cy="352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186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nternet banking insights | Free vector - 594697">
            <a:extLst>
              <a:ext uri="{FF2B5EF4-FFF2-40B4-BE49-F238E27FC236}">
                <a16:creationId xmlns:a16="http://schemas.microsoft.com/office/drawing/2014/main" id="{7A62D58A-41B7-3656-7802-856E1BEEAE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3918" b="18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C3E14-BE95-E65A-29A0-61C209A52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Phase 4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6ED3F-82B6-353B-B243-3CE39F243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                                      </a:t>
            </a:r>
            <a:r>
              <a:rPr lang="en-US" dirty="0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          Reporting </a:t>
            </a:r>
            <a:endParaRPr lang="en-US" dirty="0">
              <a:solidFill>
                <a:srgbClr val="FFFFFF"/>
              </a:solidFill>
              <a:latin typeface="Times New Roman"/>
              <a:cs typeface="Calibri" panose="020F0502020204030204"/>
            </a:endParaRPr>
          </a:p>
          <a:p>
            <a:r>
              <a:rPr lang="en-US" dirty="0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Creating visualizations using tools like Tableau and Power BI to represent key insights.</a:t>
            </a:r>
            <a:endParaRPr lang="en-US" dirty="0">
              <a:solidFill>
                <a:srgbClr val="FFFFFF"/>
              </a:solidFill>
              <a:latin typeface="Times New Roman"/>
              <a:cs typeface="Calibri"/>
            </a:endParaRPr>
          </a:p>
          <a:p>
            <a:r>
              <a:rPr lang="en-US" dirty="0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Developing interactive dashboards for real-time monitoring</a:t>
            </a:r>
            <a:endParaRPr lang="en-US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                                Insights and Recommendations</a:t>
            </a:r>
            <a:endParaRPr lang="en-US" dirty="0">
              <a:solidFill>
                <a:srgbClr val="FFFFFF"/>
              </a:solidFill>
              <a:latin typeface="Times New Roman"/>
              <a:cs typeface="Calibri"/>
            </a:endParaRPr>
          </a:p>
          <a:p>
            <a:r>
              <a:rPr lang="en-US" dirty="0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Extracting valuable insights, such as identifying the most effective marketing channels, customer segments, and the best times to run campaigns.</a:t>
            </a:r>
            <a:endParaRPr lang="en-US" dirty="0">
              <a:solidFill>
                <a:srgbClr val="FFFFFF"/>
              </a:solidFill>
              <a:latin typeface="Times New Roman"/>
              <a:cs typeface="Calibri"/>
            </a:endParaRPr>
          </a:p>
          <a:p>
            <a:r>
              <a:rPr lang="en-US" dirty="0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Recommending actionable strategies to optimize marketing efforts.</a:t>
            </a:r>
            <a:endParaRPr lang="en-US" dirty="0">
              <a:solidFill>
                <a:srgbClr val="FFFFFF"/>
              </a:solidFill>
              <a:latin typeface="Times New Roman"/>
            </a:endParaRPr>
          </a:p>
          <a:p>
            <a:endParaRPr lang="en-US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8978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607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B4229FB-D18C-D667-4209-CD9CF0345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44" y="1371600"/>
            <a:ext cx="3179618" cy="4114800"/>
          </a:xfrm>
          <a:prstGeom prst="rect">
            <a:avLst/>
          </a:prstGeom>
        </p:spPr>
      </p:pic>
      <p:pic>
        <p:nvPicPr>
          <p:cNvPr id="3" name="Picture 2" descr="A close-up of a document&#10;&#10;Description automatically generated">
            <a:extLst>
              <a:ext uri="{FF2B5EF4-FFF2-40B4-BE49-F238E27FC236}">
                <a16:creationId xmlns:a16="http://schemas.microsoft.com/office/drawing/2014/main" id="{4CC5379C-4A19-F017-6C7F-4AB586B58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485" y="1371600"/>
            <a:ext cx="3179618" cy="4114800"/>
          </a:xfrm>
          <a:prstGeom prst="rect">
            <a:avLst/>
          </a:prstGeom>
        </p:spPr>
      </p:pic>
      <p:pic>
        <p:nvPicPr>
          <p:cNvPr id="4" name="Picture 3" descr="A diagram of a company&#10;&#10;Description automatically generated">
            <a:extLst>
              <a:ext uri="{FF2B5EF4-FFF2-40B4-BE49-F238E27FC236}">
                <a16:creationId xmlns:a16="http://schemas.microsoft.com/office/drawing/2014/main" id="{36FDFF16-EE9E-A8F9-3E89-7D6572903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544" y="1371600"/>
            <a:ext cx="317961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84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holding a phone&#10;&#10;Description automatically generated">
            <a:extLst>
              <a:ext uri="{FF2B5EF4-FFF2-40B4-BE49-F238E27FC236}">
                <a16:creationId xmlns:a16="http://schemas.microsoft.com/office/drawing/2014/main" id="{F1813C00-EC45-0682-8772-8EBB3A84D2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0887AE-CA01-F90A-3295-5CD5BFEAB953}"/>
              </a:ext>
            </a:extLst>
          </p:cNvPr>
          <p:cNvSpPr txBox="1"/>
          <p:nvPr/>
        </p:nvSpPr>
        <p:spPr>
          <a:xfrm>
            <a:off x="827467" y="2609090"/>
            <a:ext cx="10526333" cy="356787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FFFFFF"/>
                </a:solidFill>
              </a:rPr>
              <a:t>Conclusion: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>
                <a:solidFill>
                  <a:srgbClr val="FFFFFF"/>
                </a:solidFill>
              </a:rPr>
              <a:t>       This big data analysis project successfully transformed raw </a:t>
            </a:r>
            <a:r>
              <a:rPr lang="en-US" sz="2800" dirty="0">
                <a:solidFill>
                  <a:srgbClr val="FFFFFF"/>
                </a:solidFill>
              </a:rPr>
              <a:t>marketing data into valuable insights, optimizing marketing strategies and enhancing business outcomes. The availability of big data, low cost commodity </a:t>
            </a:r>
            <a:r>
              <a:rPr lang="en-US" sz="2800">
                <a:solidFill>
                  <a:srgbClr val="FFFFFF"/>
                </a:solidFill>
              </a:rPr>
              <a:t>hardware and</a:t>
            </a:r>
            <a:r>
              <a:rPr lang="en-US" sz="2800" dirty="0">
                <a:solidFill>
                  <a:srgbClr val="FFFFFF"/>
                </a:solidFill>
              </a:rPr>
              <a:t> new information management and analytics have produced a unique moment in history of data analysis.</a:t>
            </a:r>
            <a:endParaRPr lang="en-US" sz="2800">
              <a:solidFill>
                <a:srgbClr val="FFFFFF"/>
              </a:solidFill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FF"/>
              </a:solidFill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FF"/>
              </a:solidFill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FF"/>
              </a:solidFill>
              <a:ea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951A7-7954-D0D1-A667-091CE1948255}"/>
              </a:ext>
            </a:extLst>
          </p:cNvPr>
          <p:cNvSpPr txBox="1"/>
          <p:nvPr/>
        </p:nvSpPr>
        <p:spPr>
          <a:xfrm flipH="1" flipV="1">
            <a:off x="12192000" y="6858000"/>
            <a:ext cx="807994" cy="200055"/>
          </a:xfrm>
          <a:prstGeom prst="rect">
            <a:avLst/>
          </a:prstGeom>
          <a:solidFill>
            <a:srgbClr val="000000"/>
          </a:solidFill>
        </p:spPr>
        <p:txBody>
          <a:bodyPr wrap="square" lIns="91440" tIns="45720" rIns="91440" bIns="45720" anchor="t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 dirty="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5691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art board pins, pinned, darts, dart board, bull's eye, game, playing ...">
            <a:extLst>
              <a:ext uri="{FF2B5EF4-FFF2-40B4-BE49-F238E27FC236}">
                <a16:creationId xmlns:a16="http://schemas.microsoft.com/office/drawing/2014/main" id="{026810AC-7B8A-C524-B3E0-9A1CF50C8B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4750" b="98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932B0B-5C90-2CE4-B9B3-445F70F0F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Times New Roman"/>
                <a:cs typeface="Calibri Light"/>
              </a:rPr>
              <a:t>OBJECTIVES </a:t>
            </a:r>
            <a:endParaRPr lang="en-US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B18EA-3517-7070-AF94-634DC1BCC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The primary objective of this project was to perform in-depth big data analysis using IBM Cloud Databases. We aimed to extract valuable insights from a selected dataset and translate them into actionable business intelligence.</a:t>
            </a:r>
            <a:endParaRPr lang="en-US">
              <a:solidFill>
                <a:srgbClr val="FFFFFF"/>
              </a:solidFill>
              <a:latin typeface="Times New Roman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2054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wire object&#10;&#10;Description automatically generated">
            <a:extLst>
              <a:ext uri="{FF2B5EF4-FFF2-40B4-BE49-F238E27FC236}">
                <a16:creationId xmlns:a16="http://schemas.microsoft.com/office/drawing/2014/main" id="{01B5B1DE-15BA-3B83-EA26-62EDF3ED58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725FD5-895A-00D8-025B-DEB575668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/>
                <a:ea typeface="+mj-lt"/>
                <a:cs typeface="+mj-lt"/>
              </a:rPr>
              <a:t> Design Thinking Process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90264-0B20-5537-511C-E74EFBE29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2847" y="1718302"/>
            <a:ext cx="6254840" cy="44586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Times New Roman"/>
                <a:ea typeface="+mn-lt"/>
                <a:cs typeface="+mn-lt"/>
              </a:rPr>
              <a:t> I followed a design thinking approach to address the project's challenges effectively. This involved empathizing with the end-users, defining the problem, ideating potential solutions, prototyping the analysis, and testing our findings to ensure they meet the objectives.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3" name="Picture 12" descr="How to engage the university leadership in a design thinking workshop ...">
            <a:extLst>
              <a:ext uri="{FF2B5EF4-FFF2-40B4-BE49-F238E27FC236}">
                <a16:creationId xmlns:a16="http://schemas.microsoft.com/office/drawing/2014/main" id="{E299CE02-3C3D-FFB0-B349-463AAAEE7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62" y="4192004"/>
            <a:ext cx="3786390" cy="17902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56658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57E8C4-472F-3FB2-E938-208C20F6F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 dirty="0">
                <a:latin typeface="Times New Roman"/>
                <a:ea typeface="Calibri Light"/>
                <a:cs typeface="Calibri Light"/>
              </a:rPr>
              <a:t>Development Phases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E6831A6A-BBE0-58E4-BB16-48A91EC696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5842158"/>
              </p:ext>
            </p:extLst>
          </p:nvPr>
        </p:nvGraphicFramePr>
        <p:xfrm>
          <a:off x="365235" y="1234419"/>
          <a:ext cx="11395840" cy="5796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59730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Organizing data driven experiments with PLynx – Towards Data Science">
            <a:extLst>
              <a:ext uri="{FF2B5EF4-FFF2-40B4-BE49-F238E27FC236}">
                <a16:creationId xmlns:a16="http://schemas.microsoft.com/office/drawing/2014/main" id="{AC28F49F-59D5-BFBD-CAA9-31EAE16401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549" b="131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6EAD2B-FA11-64C8-A303-45DD7757A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Phase 1 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CFC7F-DC42-66BE-EAD5-AF95798AB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                                             Data Collection</a:t>
            </a:r>
            <a:endParaRPr lang="en-US" dirty="0">
              <a:cs typeface="Calibri" panose="020F0502020204030204"/>
            </a:endParaRPr>
          </a:p>
          <a:p>
            <a:endParaRPr lang="en-US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Collecting marketing data from various sources, including website traffic, social media, email campaigns, and customer databases.</a:t>
            </a:r>
            <a:endParaRPr lang="en-US" dirty="0">
              <a:solidFill>
                <a:srgbClr val="FFFFFF"/>
              </a:solidFill>
              <a:cs typeface="Calibri"/>
            </a:endParaRPr>
          </a:p>
          <a:p>
            <a:r>
              <a:rPr lang="en-US" dirty="0">
                <a:solidFill>
                  <a:srgbClr val="FFFFFF"/>
                </a:solidFill>
              </a:rPr>
              <a:t>Setting up data pipelines to ensure data ingestion and storage.</a:t>
            </a:r>
            <a:endParaRPr lang="en-US" dirty="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5776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paper with black text&#10;&#10;Description automatically generated">
            <a:extLst>
              <a:ext uri="{FF2B5EF4-FFF2-40B4-BE49-F238E27FC236}">
                <a16:creationId xmlns:a16="http://schemas.microsoft.com/office/drawing/2014/main" id="{0DA44333-393E-EB90-480F-45617E5DD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338" y="1824791"/>
            <a:ext cx="2560320" cy="331433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white paper with black text&#10;&#10;Description automatically generated">
            <a:extLst>
              <a:ext uri="{FF2B5EF4-FFF2-40B4-BE49-F238E27FC236}">
                <a16:creationId xmlns:a16="http://schemas.microsoft.com/office/drawing/2014/main" id="{571985E4-7CD0-9981-90A5-27F551E25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925" y="1779968"/>
            <a:ext cx="2560320" cy="331433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-up of a document&#10;&#10;Description automatically generated">
            <a:extLst>
              <a:ext uri="{FF2B5EF4-FFF2-40B4-BE49-F238E27FC236}">
                <a16:creationId xmlns:a16="http://schemas.microsoft.com/office/drawing/2014/main" id="{A7BE4C0B-3F71-B13B-B110-4E380E4FF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0461" y="1712733"/>
            <a:ext cx="2560320" cy="331433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close-up of a document&#10;&#10;Description automatically generated">
            <a:extLst>
              <a:ext uri="{FF2B5EF4-FFF2-40B4-BE49-F238E27FC236}">
                <a16:creationId xmlns:a16="http://schemas.microsoft.com/office/drawing/2014/main" id="{2B4533E2-188C-8781-C7E3-D4A1FBB89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44" y="1819834"/>
            <a:ext cx="2821029" cy="330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938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report&#10;&#10;Description automatically generated">
            <a:extLst>
              <a:ext uri="{FF2B5EF4-FFF2-40B4-BE49-F238E27FC236}">
                <a16:creationId xmlns:a16="http://schemas.microsoft.com/office/drawing/2014/main" id="{A3B926EB-E1C9-EBEF-C46C-BBC099B76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927" y="1371599"/>
            <a:ext cx="3179618" cy="4114800"/>
          </a:xfrm>
          <a:prstGeom prst="rect">
            <a:avLst/>
          </a:prstGeom>
        </p:spPr>
      </p:pic>
      <p:pic>
        <p:nvPicPr>
          <p:cNvPr id="4" name="Picture 3" descr="A close-up of a document&#10;&#10;Description automatically generated">
            <a:extLst>
              <a:ext uri="{FF2B5EF4-FFF2-40B4-BE49-F238E27FC236}">
                <a16:creationId xmlns:a16="http://schemas.microsoft.com/office/drawing/2014/main" id="{09AC480B-CC17-60A6-BE75-E8CD43026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396" y="1371599"/>
            <a:ext cx="3179618" cy="4114800"/>
          </a:xfrm>
          <a:prstGeom prst="rect">
            <a:avLst/>
          </a:prstGeom>
        </p:spPr>
      </p:pic>
      <p:pic>
        <p:nvPicPr>
          <p:cNvPr id="6" name="Picture 5" descr="A white paper with black text&#10;&#10;Description automatically generated">
            <a:extLst>
              <a:ext uri="{FF2B5EF4-FFF2-40B4-BE49-F238E27FC236}">
                <a16:creationId xmlns:a16="http://schemas.microsoft.com/office/drawing/2014/main" id="{9F0ABBC5-9BBB-4EE8-6631-B743CDE7C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94" y="1374682"/>
            <a:ext cx="3068170" cy="413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683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2A63765-9B2F-9FFE-1773-B843597E31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3568" b="81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7EEE84-B71C-BC38-592A-9B7EEF629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Phase 2 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44BADC-30F4-21E6-1337-7E8714282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                                 Data Cleaning and Preparation</a:t>
            </a:r>
            <a:endParaRPr lang="en-US">
              <a:solidFill>
                <a:srgbClr val="FFFFFF"/>
              </a:solidFill>
              <a:latin typeface="Times New Roman"/>
              <a:cs typeface="Calibri" panose="020F0502020204030204"/>
            </a:endParaRPr>
          </a:p>
          <a:p>
            <a:br>
              <a:rPr lang="en-US">
                <a:solidFill>
                  <a:srgbClr val="FFFFFF"/>
                </a:solidFill>
              </a:rPr>
            </a:br>
            <a:endParaRPr lang="en-US">
              <a:solidFill>
                <a:srgbClr val="FFFFFF"/>
              </a:solidFill>
              <a:latin typeface="Times New Roman"/>
              <a:cs typeface="Calibri"/>
            </a:endParaRPr>
          </a:p>
          <a:p>
            <a:r>
              <a:rPr lang="en-US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Cleaning and preprocessing data to remove duplicates, missing values, and outliers.</a:t>
            </a:r>
            <a:endParaRPr lang="en-US">
              <a:solidFill>
                <a:srgbClr val="FFFFFF"/>
              </a:solidFill>
              <a:latin typeface="Times New Roman"/>
              <a:cs typeface="Calibri"/>
            </a:endParaRPr>
          </a:p>
          <a:p>
            <a:r>
              <a:rPr lang="en-US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Structuring the data for analysis</a:t>
            </a:r>
            <a:endParaRPr lang="en-US">
              <a:solidFill>
                <a:srgbClr val="FFFFFF"/>
              </a:solidFill>
              <a:latin typeface="Times New Roman"/>
              <a:cs typeface="Times New Roman"/>
            </a:endParaRPr>
          </a:p>
          <a:p>
            <a:endParaRPr lang="en-US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0900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aper with text and images&#10;&#10;Description automatically generated">
            <a:extLst>
              <a:ext uri="{FF2B5EF4-FFF2-40B4-BE49-F238E27FC236}">
                <a16:creationId xmlns:a16="http://schemas.microsoft.com/office/drawing/2014/main" id="{6DB5438F-293D-5110-4DDD-5868B2985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2" y="956983"/>
            <a:ext cx="2909668" cy="4114800"/>
          </a:xfrm>
          <a:prstGeom prst="rect">
            <a:avLst/>
          </a:prstGeom>
        </p:spPr>
      </p:pic>
      <p:pic>
        <p:nvPicPr>
          <p:cNvPr id="3" name="Picture 2" descr="A close-up of a document&#10;&#10;Description automatically generated">
            <a:extLst>
              <a:ext uri="{FF2B5EF4-FFF2-40B4-BE49-F238E27FC236}">
                <a16:creationId xmlns:a16="http://schemas.microsoft.com/office/drawing/2014/main" id="{8B4EA3BD-90C3-390F-52E8-CC3EE363C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930" y="956982"/>
            <a:ext cx="2909668" cy="4114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5B8A41-9F93-30CD-D17E-CD811AEC1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3107" y="956982"/>
            <a:ext cx="2909668" cy="4114800"/>
          </a:xfrm>
          <a:prstGeom prst="rect">
            <a:avLst/>
          </a:prstGeom>
        </p:spPr>
      </p:pic>
      <p:pic>
        <p:nvPicPr>
          <p:cNvPr id="5" name="Picture 4" descr="A close-up of a document&#10;&#10;Description automatically generated">
            <a:extLst>
              <a:ext uri="{FF2B5EF4-FFF2-40B4-BE49-F238E27FC236}">
                <a16:creationId xmlns:a16="http://schemas.microsoft.com/office/drawing/2014/main" id="{9222FC74-DDF0-6117-C1D1-54D4979E8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7489" y="956982"/>
            <a:ext cx="290966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95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Big Data Analysis With IBM Databases</vt:lpstr>
      <vt:lpstr>OBJECTIVES </vt:lpstr>
      <vt:lpstr> Design Thinking Process</vt:lpstr>
      <vt:lpstr>Development Phases</vt:lpstr>
      <vt:lpstr>Phase 1 </vt:lpstr>
      <vt:lpstr>PowerPoint Presentation</vt:lpstr>
      <vt:lpstr>PowerPoint Presentation</vt:lpstr>
      <vt:lpstr>Phase 2 </vt:lpstr>
      <vt:lpstr>PowerPoint Presentation</vt:lpstr>
      <vt:lpstr>Phase 3</vt:lpstr>
      <vt:lpstr>PowerPoint Presentation</vt:lpstr>
      <vt:lpstr>PowerPoint Presentation</vt:lpstr>
      <vt:lpstr>Phase 4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562</cp:revision>
  <dcterms:created xsi:type="dcterms:W3CDTF">2023-10-26T14:46:06Z</dcterms:created>
  <dcterms:modified xsi:type="dcterms:W3CDTF">2023-11-01T15:52:22Z</dcterms:modified>
</cp:coreProperties>
</file>